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  <p:sldMasterId id="2147483747" r:id="rId3"/>
  </p:sldMasterIdLst>
  <p:notesMasterIdLst>
    <p:notesMasterId r:id="rId13"/>
  </p:notesMasterIdLst>
  <p:handoutMasterIdLst>
    <p:handoutMasterId r:id="rId14"/>
  </p:handoutMasterIdLst>
  <p:sldIdLst>
    <p:sldId id="321" r:id="rId4"/>
    <p:sldId id="338" r:id="rId5"/>
    <p:sldId id="341" r:id="rId6"/>
    <p:sldId id="348" r:id="rId7"/>
    <p:sldId id="347" r:id="rId8"/>
    <p:sldId id="350" r:id="rId9"/>
    <p:sldId id="299" r:id="rId10"/>
    <p:sldId id="349" r:id="rId11"/>
    <p:sldId id="334" r:id="rId1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 userDrawn="1">
          <p15:clr>
            <a:srgbClr val="A4A3A4"/>
          </p15:clr>
        </p15:guide>
        <p15:guide id="2" pos="50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281"/>
    <a:srgbClr val="252084"/>
    <a:srgbClr val="FFFFFF"/>
    <a:srgbClr val="0072BC"/>
    <a:srgbClr val="233FA5"/>
    <a:srgbClr val="0066CC"/>
    <a:srgbClr val="84D4F8"/>
    <a:srgbClr val="294AC1"/>
    <a:srgbClr val="3E5FD6"/>
    <a:srgbClr val="626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7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00" y="114"/>
      </p:cViewPr>
      <p:guideLst>
        <p:guide orient="horz" pos="4133"/>
        <p:guide pos="506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b="1" dirty="0" smtClean="0">
                <a:solidFill>
                  <a:srgbClr val="1B3281"/>
                </a:solidFill>
              </a:rPr>
              <a:t>УЧАСТНИКИ ШЭ </a:t>
            </a:r>
            <a:r>
              <a:rPr lang="ru-RU" sz="1800" b="1" dirty="0" err="1" smtClean="0">
                <a:solidFill>
                  <a:srgbClr val="1B3281"/>
                </a:solidFill>
              </a:rPr>
              <a:t>ВсОШ</a:t>
            </a:r>
            <a:endParaRPr lang="ru-RU" sz="1800" b="1" dirty="0">
              <a:solidFill>
                <a:srgbClr val="1B328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ШЭ ВсОШ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139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218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Физика</c:v>
                </c:pt>
                <c:pt idx="1">
                  <c:v>Английский язык</c:v>
                </c:pt>
                <c:pt idx="2">
                  <c:v>Литература</c:v>
                </c:pt>
                <c:pt idx="3">
                  <c:v>Химия</c:v>
                </c:pt>
                <c:pt idx="4">
                  <c:v>Право</c:v>
                </c:pt>
                <c:pt idx="5">
                  <c:v>Астрономия</c:v>
                </c:pt>
                <c:pt idx="6">
                  <c:v>Немецкий язык</c:v>
                </c:pt>
                <c:pt idx="7">
                  <c:v>Экология</c:v>
                </c:pt>
                <c:pt idx="8">
                  <c:v>Биология</c:v>
                </c:pt>
                <c:pt idx="9">
                  <c:v>Русский язык</c:v>
                </c:pt>
                <c:pt idx="10">
                  <c:v>География</c:v>
                </c:pt>
                <c:pt idx="11">
                  <c:v>Обществознание</c:v>
                </c:pt>
                <c:pt idx="12">
                  <c:v>Экономика</c:v>
                </c:pt>
                <c:pt idx="13">
                  <c:v>Математика</c:v>
                </c:pt>
                <c:pt idx="14">
                  <c:v>Труд (технология)</c:v>
                </c:pt>
                <c:pt idx="15">
                  <c:v>Искусство (МХК)</c:v>
                </c:pt>
                <c:pt idx="16">
                  <c:v>ОБЗР</c:v>
                </c:pt>
                <c:pt idx="17">
                  <c:v>Информатика</c:v>
                </c:pt>
                <c:pt idx="18">
                  <c:v>Физическая культура</c:v>
                </c:pt>
                <c:pt idx="19">
                  <c:v>История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95</c:v>
                </c:pt>
                <c:pt idx="1">
                  <c:v>225</c:v>
                </c:pt>
                <c:pt idx="2">
                  <c:v>242</c:v>
                </c:pt>
                <c:pt idx="3">
                  <c:v>69</c:v>
                </c:pt>
                <c:pt idx="4">
                  <c:v>9</c:v>
                </c:pt>
                <c:pt idx="5">
                  <c:v>5</c:v>
                </c:pt>
                <c:pt idx="6">
                  <c:v>18</c:v>
                </c:pt>
                <c:pt idx="7">
                  <c:v>32</c:v>
                </c:pt>
                <c:pt idx="8">
                  <c:v>241</c:v>
                </c:pt>
                <c:pt idx="9">
                  <c:v>503</c:v>
                </c:pt>
                <c:pt idx="10">
                  <c:v>209</c:v>
                </c:pt>
                <c:pt idx="11">
                  <c:v>215</c:v>
                </c:pt>
                <c:pt idx="12">
                  <c:v>11</c:v>
                </c:pt>
                <c:pt idx="13">
                  <c:v>438</c:v>
                </c:pt>
                <c:pt idx="14">
                  <c:v>87</c:v>
                </c:pt>
                <c:pt idx="15">
                  <c:v>61</c:v>
                </c:pt>
                <c:pt idx="16">
                  <c:v>57</c:v>
                </c:pt>
                <c:pt idx="17">
                  <c:v>107</c:v>
                </c:pt>
                <c:pt idx="18">
                  <c:v>233</c:v>
                </c:pt>
                <c:pt idx="19">
                  <c:v>179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0E-447E-A2B8-C9D5AEF88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969159632"/>
        <c:axId val="969154192"/>
      </c:barChart>
      <c:catAx>
        <c:axId val="969159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9154192"/>
        <c:crosses val="autoZero"/>
        <c:auto val="1"/>
        <c:lblAlgn val="ctr"/>
        <c:lblOffset val="100"/>
        <c:noMultiLvlLbl val="0"/>
      </c:catAx>
      <c:valAx>
        <c:axId val="969154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915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b="1" dirty="0" smtClean="0">
                <a:solidFill>
                  <a:srgbClr val="1B3281"/>
                </a:solidFill>
              </a:rPr>
              <a:t>УЧАСТНИКИ МЭ </a:t>
            </a:r>
            <a:r>
              <a:rPr lang="ru-RU" sz="1800" b="1" dirty="0" err="1" smtClean="0">
                <a:solidFill>
                  <a:srgbClr val="1B3281"/>
                </a:solidFill>
              </a:rPr>
              <a:t>ВсОШ</a:t>
            </a:r>
            <a:endParaRPr lang="ru-RU" sz="1800" b="1" dirty="0">
              <a:solidFill>
                <a:srgbClr val="1B328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ШЭ ВсОШ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Лист1!$A$2:$A$21</c:f>
              <c:strCache>
                <c:ptCount val="20"/>
                <c:pt idx="0">
                  <c:v>Физика</c:v>
                </c:pt>
                <c:pt idx="1">
                  <c:v>Английский язык</c:v>
                </c:pt>
                <c:pt idx="2">
                  <c:v>Литература</c:v>
                </c:pt>
                <c:pt idx="3">
                  <c:v>Химия</c:v>
                </c:pt>
                <c:pt idx="4">
                  <c:v>Право</c:v>
                </c:pt>
                <c:pt idx="5">
                  <c:v>Астрономия</c:v>
                </c:pt>
                <c:pt idx="6">
                  <c:v>Немецкий язык</c:v>
                </c:pt>
                <c:pt idx="7">
                  <c:v>Экология</c:v>
                </c:pt>
                <c:pt idx="8">
                  <c:v>Биология</c:v>
                </c:pt>
                <c:pt idx="9">
                  <c:v>Русский язык</c:v>
                </c:pt>
                <c:pt idx="10">
                  <c:v>География</c:v>
                </c:pt>
                <c:pt idx="11">
                  <c:v>Обществознание</c:v>
                </c:pt>
                <c:pt idx="12">
                  <c:v>Экономика</c:v>
                </c:pt>
                <c:pt idx="13">
                  <c:v>Математика</c:v>
                </c:pt>
                <c:pt idx="14">
                  <c:v>Труд (технология)</c:v>
                </c:pt>
                <c:pt idx="15">
                  <c:v>Искусство (МХК)</c:v>
                </c:pt>
                <c:pt idx="16">
                  <c:v>ОБЗР</c:v>
                </c:pt>
                <c:pt idx="17">
                  <c:v>Информатика</c:v>
                </c:pt>
                <c:pt idx="18">
                  <c:v>Физическая культура</c:v>
                </c:pt>
                <c:pt idx="19">
                  <c:v>История</c:v>
                </c:pt>
              </c:strCache>
            </c:strRef>
          </c:cat>
          <c:val>
            <c:numRef>
              <c:f>Лист1!$B$2:$B$21</c:f>
              <c:numCache>
                <c:formatCode>General</c:formatCode>
                <c:ptCount val="20"/>
                <c:pt idx="0">
                  <c:v>25</c:v>
                </c:pt>
                <c:pt idx="1">
                  <c:v>31</c:v>
                </c:pt>
                <c:pt idx="2">
                  <c:v>50</c:v>
                </c:pt>
                <c:pt idx="3">
                  <c:v>25</c:v>
                </c:pt>
                <c:pt idx="4">
                  <c:v>5</c:v>
                </c:pt>
                <c:pt idx="5">
                  <c:v>5</c:v>
                </c:pt>
                <c:pt idx="6">
                  <c:v>6</c:v>
                </c:pt>
                <c:pt idx="7">
                  <c:v>10</c:v>
                </c:pt>
                <c:pt idx="8">
                  <c:v>73</c:v>
                </c:pt>
                <c:pt idx="9">
                  <c:v>66</c:v>
                </c:pt>
                <c:pt idx="10">
                  <c:v>29</c:v>
                </c:pt>
                <c:pt idx="11">
                  <c:v>36</c:v>
                </c:pt>
                <c:pt idx="12">
                  <c:v>5</c:v>
                </c:pt>
                <c:pt idx="13">
                  <c:v>37</c:v>
                </c:pt>
                <c:pt idx="14">
                  <c:v>13</c:v>
                </c:pt>
                <c:pt idx="15">
                  <c:v>22</c:v>
                </c:pt>
                <c:pt idx="16">
                  <c:v>13</c:v>
                </c:pt>
                <c:pt idx="17">
                  <c:v>12</c:v>
                </c:pt>
                <c:pt idx="18">
                  <c:v>66</c:v>
                </c:pt>
                <c:pt idx="1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0E-447E-A2B8-C9D5AEF88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969149296"/>
        <c:axId val="969160176"/>
      </c:barChart>
      <c:catAx>
        <c:axId val="96914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9160176"/>
        <c:crosses val="autoZero"/>
        <c:auto val="1"/>
        <c:lblAlgn val="ctr"/>
        <c:lblOffset val="100"/>
        <c:noMultiLvlLbl val="0"/>
      </c:catAx>
      <c:valAx>
        <c:axId val="9691601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9149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ru-RU" sz="1800" b="1" dirty="0" smtClean="0">
                <a:solidFill>
                  <a:srgbClr val="1B3281"/>
                </a:solidFill>
              </a:rPr>
              <a:t>УЧАСТНИКИ РЭ </a:t>
            </a:r>
            <a:r>
              <a:rPr lang="ru-RU" sz="1800" b="1" dirty="0" err="1" smtClean="0">
                <a:solidFill>
                  <a:srgbClr val="1B3281"/>
                </a:solidFill>
              </a:rPr>
              <a:t>ВсОШ</a:t>
            </a:r>
            <a:endParaRPr lang="ru-RU" sz="1800" b="1" dirty="0">
              <a:solidFill>
                <a:srgbClr val="1B328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Участники ШЭ ВсОШ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1">
                  <c:v>Литература</c:v>
                </c:pt>
                <c:pt idx="2">
                  <c:v>Химия</c:v>
                </c:pt>
                <c:pt idx="3">
                  <c:v>Право</c:v>
                </c:pt>
                <c:pt idx="4">
                  <c:v>Немецкий язык</c:v>
                </c:pt>
                <c:pt idx="5">
                  <c:v>Экология</c:v>
                </c:pt>
                <c:pt idx="6">
                  <c:v>Биология</c:v>
                </c:pt>
                <c:pt idx="7">
                  <c:v>Русский язык</c:v>
                </c:pt>
                <c:pt idx="8">
                  <c:v>География</c:v>
                </c:pt>
                <c:pt idx="9">
                  <c:v>Обществознание</c:v>
                </c:pt>
                <c:pt idx="10">
                  <c:v>Экономика</c:v>
                </c:pt>
                <c:pt idx="11">
                  <c:v>Математика</c:v>
                </c:pt>
                <c:pt idx="12">
                  <c:v>Труд (технология)</c:v>
                </c:pt>
                <c:pt idx="13">
                  <c:v>Искусство (МХК)</c:v>
                </c:pt>
                <c:pt idx="14">
                  <c:v>ОБЗР</c:v>
                </c:pt>
                <c:pt idx="15">
                  <c:v>Физика</c:v>
                </c:pt>
                <c:pt idx="16">
                  <c:v>Физическая культура</c:v>
                </c:pt>
                <c:pt idx="17">
                  <c:v>История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1">
                  <c:v>10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3</c:v>
                </c:pt>
                <c:pt idx="8">
                  <c:v>4</c:v>
                </c:pt>
                <c:pt idx="9">
                  <c:v>6</c:v>
                </c:pt>
                <c:pt idx="10">
                  <c:v>3</c:v>
                </c:pt>
                <c:pt idx="11">
                  <c:v>7</c:v>
                </c:pt>
                <c:pt idx="12">
                  <c:v>0</c:v>
                </c:pt>
                <c:pt idx="13">
                  <c:v>3</c:v>
                </c:pt>
                <c:pt idx="14">
                  <c:v>0</c:v>
                </c:pt>
                <c:pt idx="15">
                  <c:v>0</c:v>
                </c:pt>
                <c:pt idx="16">
                  <c:v>5</c:v>
                </c:pt>
                <c:pt idx="17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30E-447E-A2B8-C9D5AEF8841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99"/>
        <c:axId val="969158000"/>
        <c:axId val="969162352"/>
      </c:barChart>
      <c:catAx>
        <c:axId val="969158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9162352"/>
        <c:crosses val="autoZero"/>
        <c:auto val="1"/>
        <c:lblAlgn val="ctr"/>
        <c:lblOffset val="100"/>
        <c:noMultiLvlLbl val="0"/>
      </c:catAx>
      <c:valAx>
        <c:axId val="969162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9158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59090-2EEF-48C7-AD8E-AABDA8774D18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3C1D5-23EC-4070-9011-BBDA8587A5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401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13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4E283-DF66-420F-8116-5F75B3E8C35B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43A663-DA2A-4C8A-9DF3-9C9C1635D9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0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91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59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775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3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44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5152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072800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61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2" name="660384004_1290x1720.jpg"/>
          <p:cNvSpPr>
            <a:spLocks noGrp="1"/>
          </p:cNvSpPr>
          <p:nvPr>
            <p:ph type="pic" idx="14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147395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7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8825"/>
            <a:ext cx="243656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305005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0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8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0182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овестка д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89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90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2248996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Информационное сообщ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5951755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ажный фа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7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pPr>
            <a:endParaRPr/>
          </a:p>
        </p:txBody>
      </p:sp>
      <p:sp>
        <p:nvSpPr>
          <p:cNvPr id="10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32428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8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Прямоугольник"/>
          <p:cNvSpPr txBox="1">
            <a:spLocks noGrp="1"/>
          </p:cNvSpPr>
          <p:nvPr>
            <p:ph type="body" sz="quarter" idx="13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pPr>
            <a:endParaRPr/>
          </a:p>
        </p:txBody>
      </p:sp>
      <p:sp>
        <p:nvSpPr>
          <p:cNvPr id="116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5299918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 (3 шт.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Изображение"/>
          <p:cNvSpPr>
            <a:spLocks noGrp="1"/>
          </p:cNvSpPr>
          <p:nvPr>
            <p:ph type="pic" sz="half" idx="14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Изображение"/>
          <p:cNvSpPr>
            <a:spLocks noGrp="1"/>
          </p:cNvSpPr>
          <p:nvPr>
            <p:ph type="pic" idx="15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58697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Изображение"/>
          <p:cNvSpPr>
            <a:spLocks noGrp="1"/>
          </p:cNvSpPr>
          <p:nvPr>
            <p:ph type="pic" idx="13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122461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271928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65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Изображение"/>
          <p:cNvSpPr>
            <a:spLocks noGrp="1"/>
          </p:cNvSpPr>
          <p:nvPr>
            <p:ph type="pic" idx="13"/>
          </p:nvPr>
        </p:nvSpPr>
        <p:spPr>
          <a:xfrm>
            <a:off x="1562984" y="336550"/>
            <a:ext cx="9067801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317500" y="4724400"/>
            <a:ext cx="11557000" cy="10033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17500" y="5759450"/>
            <a:ext cx="11557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73486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2266950"/>
            <a:ext cx="10414000" cy="2324100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695476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584950" y="476250"/>
            <a:ext cx="47625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25500" y="476250"/>
            <a:ext cx="5111750" cy="2774950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t>Текст заголовка</a:t>
            </a:r>
          </a:p>
        </p:txBody>
      </p:sp>
      <p:sp>
        <p:nvSpPr>
          <p:cNvPr id="4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25500" y="3346450"/>
            <a:ext cx="5111750" cy="28638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14300" algn="ctr">
              <a:spcBef>
                <a:spcPts val="0"/>
              </a:spcBef>
              <a:buSzTx/>
              <a:buNone/>
              <a:defRPr sz="2200"/>
            </a:lvl2pPr>
            <a:lvl3pPr marL="0" indent="228600" algn="ctr">
              <a:spcBef>
                <a:spcPts val="0"/>
              </a:spcBef>
              <a:buSzTx/>
              <a:buNone/>
              <a:defRPr sz="2200"/>
            </a:lvl3pPr>
            <a:lvl4pPr marL="0" indent="342900" algn="ctr">
              <a:spcBef>
                <a:spcPts val="0"/>
              </a:spcBef>
              <a:buSzTx/>
              <a:buNone/>
              <a:defRPr sz="2200"/>
            </a:lvl4pPr>
            <a:lvl5pPr marL="0" indent="457200" algn="ctr">
              <a:spcBef>
                <a:spcPts val="0"/>
              </a:spcBef>
              <a:buSzTx/>
              <a:buNone/>
              <a:defRPr sz="22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240343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32799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269580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535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Изображение"/>
          <p:cNvSpPr>
            <a:spLocks noGrp="1"/>
          </p:cNvSpPr>
          <p:nvPr>
            <p:ph type="pic" sz="half" idx="13"/>
          </p:nvPr>
        </p:nvSpPr>
        <p:spPr>
          <a:xfrm>
            <a:off x="6584950" y="1574800"/>
            <a:ext cx="4762500" cy="464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7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844550" y="1574800"/>
            <a:ext cx="5111750" cy="4648200"/>
          </a:xfrm>
          <a:prstGeom prst="rect">
            <a:avLst/>
          </a:prstGeom>
        </p:spPr>
        <p:txBody>
          <a:bodyPr/>
          <a:lstStyle>
            <a:lvl1pPr marL="279400" indent="-279400">
              <a:spcBef>
                <a:spcPts val="2250"/>
              </a:spcBef>
              <a:defRPr sz="2250"/>
            </a:lvl1pPr>
            <a:lvl2pPr marL="558800" indent="-279400">
              <a:spcBef>
                <a:spcPts val="2250"/>
              </a:spcBef>
              <a:defRPr sz="2250"/>
            </a:lvl2pPr>
            <a:lvl3pPr marL="838200" indent="-279400">
              <a:spcBef>
                <a:spcPts val="2250"/>
              </a:spcBef>
              <a:defRPr sz="2250"/>
            </a:lvl3pPr>
            <a:lvl4pPr marL="1117600" indent="-279400">
              <a:spcBef>
                <a:spcPts val="2250"/>
              </a:spcBef>
              <a:defRPr sz="2250"/>
            </a:lvl4pPr>
            <a:lvl5pPr marL="1397000" indent="-279400">
              <a:spcBef>
                <a:spcPts val="2250"/>
              </a:spcBef>
              <a:defRPr sz="225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65608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6350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483538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Изображение"/>
          <p:cNvSpPr>
            <a:spLocks noGrp="1"/>
          </p:cNvSpPr>
          <p:nvPr>
            <p:ph type="pic" sz="quarter" idx="13"/>
          </p:nvPr>
        </p:nvSpPr>
        <p:spPr>
          <a:xfrm>
            <a:off x="7880350" y="34353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Изображение"/>
          <p:cNvSpPr>
            <a:spLocks noGrp="1"/>
          </p:cNvSpPr>
          <p:nvPr>
            <p:ph type="pic" sz="quarter" idx="14"/>
          </p:nvPr>
        </p:nvSpPr>
        <p:spPr>
          <a:xfrm>
            <a:off x="7880350" y="476250"/>
            <a:ext cx="3702050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Изображение"/>
          <p:cNvSpPr>
            <a:spLocks noGrp="1"/>
          </p:cNvSpPr>
          <p:nvPr>
            <p:ph type="pic" idx="15"/>
          </p:nvPr>
        </p:nvSpPr>
        <p:spPr>
          <a:xfrm>
            <a:off x="603250" y="476250"/>
            <a:ext cx="7086600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06949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Цита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— Иван Арсентьев"/>
          <p:cNvSpPr txBox="1">
            <a:spLocks noGrp="1"/>
          </p:cNvSpPr>
          <p:nvPr>
            <p:ph type="body" sz="quarter" idx="13"/>
          </p:nvPr>
        </p:nvSpPr>
        <p:spPr>
          <a:xfrm>
            <a:off x="1193800" y="4476750"/>
            <a:ext cx="9810750" cy="39498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900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— Иван Арсентьев</a:t>
            </a:r>
          </a:p>
        </p:txBody>
      </p:sp>
      <p:sp>
        <p:nvSpPr>
          <p:cNvPr id="94" name="«Место ввода цитаты»."/>
          <p:cNvSpPr txBox="1">
            <a:spLocks noGrp="1"/>
          </p:cNvSpPr>
          <p:nvPr>
            <p:ph type="body" sz="quarter" idx="14"/>
          </p:nvPr>
        </p:nvSpPr>
        <p:spPr>
          <a:xfrm>
            <a:off x="1193800" y="2993499"/>
            <a:ext cx="9810750" cy="50270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«Место ввода цитаты».</a:t>
            </a:r>
          </a:p>
        </p:txBody>
      </p:sp>
      <p:sp>
        <p:nvSpPr>
          <p:cNvPr id="9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2891757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Изображение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45944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576822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27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1pPr>
            <a:lvl2pPr marL="0" indent="11430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2pPr>
            <a:lvl3pPr marL="0" indent="22860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3pPr>
            <a:lvl4pPr marL="0" indent="34290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4pPr>
            <a:lvl5pPr marL="0" indent="457200" algn="ctr"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2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198863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914400">
              <a:lnSpc>
                <a:spcPct val="90000"/>
              </a:lnSpc>
              <a:defRPr sz="4400">
                <a:solidFill>
                  <a:srgbClr val="000000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36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228600" indent="-228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95300" indent="-2667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777240" indent="-32004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414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70000" indent="-355600" defTabSz="9144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7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0986394" y="6354248"/>
            <a:ext cx="367407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6066357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9600" y="274639"/>
            <a:ext cx="10972801" cy="1143001"/>
          </a:xfrm>
          <a:prstGeom prst="rect">
            <a:avLst/>
          </a:prstGeom>
        </p:spPr>
        <p:txBody>
          <a:bodyPr lIns="121919" tIns="121919" rIns="121919" bIns="121919"/>
          <a:lstStyle>
            <a:lvl1pPr defTabSz="1219200"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52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1" cy="4525963"/>
          </a:xfrm>
          <a:prstGeom prst="rect">
            <a:avLst/>
          </a:prstGeom>
        </p:spPr>
        <p:txBody>
          <a:bodyPr lIns="121919" tIns="121919" rIns="121919" bIns="121919" anchor="t"/>
          <a:lstStyle>
            <a:lvl1pPr marL="450056" indent="-450056" defTabSz="1219200">
              <a:spcBef>
                <a:spcPts val="1000"/>
              </a:spcBef>
              <a:buSzPct val="100000"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57225" indent="-428625" defTabSz="1219200"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indent="-400050" defTabSz="1219200">
              <a:spcBef>
                <a:spcPts val="1000"/>
              </a:spcBef>
              <a:buSzPct val="100000"/>
              <a:buFont typeface="Arial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165860" indent="-480060" defTabSz="1219200">
              <a:spcBef>
                <a:spcPts val="1000"/>
              </a:spcBef>
              <a:buSzPct val="100000"/>
              <a:buFont typeface="Arial"/>
              <a:buChar char="–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94460" indent="-480060" defTabSz="1219200">
              <a:spcBef>
                <a:spcPts val="1000"/>
              </a:spcBef>
              <a:buSzPct val="100000"/>
              <a:buFont typeface="Arial"/>
              <a:buChar char="»"/>
              <a:defRPr sz="4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3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730" y="6292694"/>
            <a:ext cx="486671" cy="492440"/>
          </a:xfrm>
          <a:prstGeom prst="rect">
            <a:avLst/>
          </a:prstGeom>
        </p:spPr>
        <p:txBody>
          <a:bodyPr lIns="121919" tIns="121919" rIns="121919" bIns="121919" anchor="ctr"/>
          <a:lstStyle>
            <a:lvl1pPr algn="r" defTabSz="1219200">
              <a:defRPr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21762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&amp; Sub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89000" y="1149350"/>
            <a:ext cx="10414000" cy="23241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61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89000" y="3536950"/>
            <a:ext cx="10414000" cy="79375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11430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22860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34290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457200" algn="ctr">
              <a:spcBef>
                <a:spcPts val="0"/>
              </a:spcBef>
              <a:buSzTx/>
              <a:buNone/>
              <a:defRPr sz="2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62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672226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002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Заголовок и объект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1"/>
          </a:xfrm>
          <a:prstGeom prst="rect">
            <a:avLst/>
          </a:prstGeom>
        </p:spPr>
        <p:txBody>
          <a:bodyPr lIns="91439" tIns="91439" rIns="91439" bIns="91439"/>
          <a:lstStyle>
            <a:lvl1pPr defTabSz="914400">
              <a:defRPr sz="44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170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981200" y="1600200"/>
            <a:ext cx="8229600" cy="4525963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342900" indent="-342900" defTabSz="914400">
              <a:spcBef>
                <a:spcPts val="750"/>
              </a:spcBef>
              <a:buSzPct val="100000"/>
              <a:buFont typeface="Arial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555171" indent="-326571" defTabSz="914400">
              <a:spcBef>
                <a:spcPts val="750"/>
              </a:spcBef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62000" indent="-304800" defTabSz="914400">
              <a:spcBef>
                <a:spcPts val="750"/>
              </a:spcBef>
              <a:buSzPct val="100000"/>
              <a:buFont typeface="Arial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51560" indent="-365760" defTabSz="914400">
              <a:spcBef>
                <a:spcPts val="750"/>
              </a:spcBef>
              <a:buSzPct val="100000"/>
              <a:buFont typeface="Arial"/>
              <a:buChar char="–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280160" indent="-365760" defTabSz="914400">
              <a:spcBef>
                <a:spcPts val="750"/>
              </a:spcBef>
              <a:buSzPct val="100000"/>
              <a:buFont typeface="Arial"/>
              <a:buChar char="»"/>
              <a:defRPr sz="32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71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9833776" y="6354248"/>
            <a:ext cx="377025" cy="36933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914400">
              <a:defRPr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690726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21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16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6920605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5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05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43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63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863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BA182-75CF-448C-A1C9-F5E983448977}" type="datetimeFigureOut">
              <a:rPr lang="ru-RU" smtClean="0"/>
              <a:t>28.03.2026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BAAFF-5DA9-4695-8650-3AC011808B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736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1049" y="6486708"/>
            <a:ext cx="243656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292100">
              <a:lnSpc>
                <a:spcPct val="100000"/>
              </a:lnSpc>
              <a:spcBef>
                <a:spcPts val="0"/>
              </a:spcBef>
              <a:defRPr sz="9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8092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65" r:id="rId13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979516" y="6540500"/>
            <a:ext cx="290144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154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63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95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27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158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1905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2222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25400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2857500" marR="0" indent="-317500" algn="l" defTabSz="412750" rtl="0" latinLnBrk="0">
        <a:lnSpc>
          <a:spcPct val="100000"/>
        </a:lnSpc>
        <a:spcBef>
          <a:spcPts val="2950"/>
        </a:spcBef>
        <a:spcAft>
          <a:spcPts val="0"/>
        </a:spcAft>
        <a:buClrTx/>
        <a:buSzPct val="75000"/>
        <a:buFontTx/>
        <a:buChar char="•"/>
        <a:tabLst/>
        <a:defRPr sz="26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mailto:faevata@oktregio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s://disk.yandex.ru/d/DyGbdzv8Avlc2Q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Фигура"/>
          <p:cNvSpPr/>
          <p:nvPr/>
        </p:nvSpPr>
        <p:spPr>
          <a:xfrm>
            <a:off x="-157943" y="-58447"/>
            <a:ext cx="11413376" cy="69164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2" y="0"/>
                </a:moveTo>
                <a:lnTo>
                  <a:pt x="13688" y="0"/>
                </a:lnTo>
                <a:lnTo>
                  <a:pt x="21600" y="21600"/>
                </a:lnTo>
                <a:lnTo>
                  <a:pt x="0" y="21600"/>
                </a:lnTo>
                <a:lnTo>
                  <a:pt x="192" y="0"/>
                </a:lnTo>
                <a:close/>
              </a:path>
            </a:pathLst>
          </a:custGeom>
          <a:solidFill>
            <a:srgbClr val="1B3281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60323" y="5578092"/>
            <a:ext cx="68081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Фаева Татьяна Андреевна, </a:t>
            </a:r>
            <a:endParaRPr lang="ru-RU" sz="1600" b="1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заведующий отделом общего образования Управления </a:t>
            </a: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образования</a:t>
            </a:r>
          </a:p>
          <a:p>
            <a:pPr lvl="0">
              <a:lnSpc>
                <a:spcPct val="80000"/>
              </a:lnSpc>
              <a:defRPr/>
            </a:pPr>
            <a:r>
              <a:rPr lang="ru-RU" sz="1600" dirty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администрации Октябрьского района</a:t>
            </a:r>
            <a:r>
              <a:rPr lang="ru-RU" sz="1600" dirty="0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</a:t>
            </a:r>
            <a:endParaRPr lang="en-US" sz="1600" dirty="0" smtClean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defRPr/>
            </a:pP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  <a:hlinkClick r:id="rId2"/>
              </a:rPr>
              <a:t>faevata@oktregion.ru</a:t>
            </a:r>
            <a:r>
              <a:rPr lang="en-US" sz="1600" dirty="0" smtClean="0">
                <a:solidFill>
                  <a:prstClr val="white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 </a:t>
            </a:r>
            <a:endParaRPr lang="ru-RU" sz="1600" dirty="0" smtClean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  <a:p>
            <a:pPr lvl="0">
              <a:lnSpc>
                <a:spcPct val="80000"/>
              </a:lnSpc>
              <a:defRPr/>
            </a:pPr>
            <a:endParaRPr lang="ru-RU" sz="1600" dirty="0">
              <a:solidFill>
                <a:prstClr val="white"/>
              </a:solidFill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8" name="Треугольник"/>
          <p:cNvSpPr/>
          <p:nvPr/>
        </p:nvSpPr>
        <p:spPr>
          <a:xfrm>
            <a:off x="-141317" y="4765841"/>
            <a:ext cx="1212183" cy="209215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72BC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8" name="Shape 783"/>
          <p:cNvSpPr txBox="1"/>
          <p:nvPr/>
        </p:nvSpPr>
        <p:spPr>
          <a:xfrm>
            <a:off x="-73351" y="2635464"/>
            <a:ext cx="9142536" cy="1528624"/>
          </a:xfrm>
          <a:prstGeom prst="rect">
            <a:avLst/>
          </a:prstGeom>
          <a:ln w="12700"/>
        </p:spPr>
        <p:txBody>
          <a:bodyPr wrap="square" lIns="25400" tIns="25400" rIns="25400" bIns="25400" anchor="ctr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Анализ школьного, муниципального</a:t>
            </a:r>
          </a:p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регионального этапов всероссийской олимпиады школьников в октябрьском районе</a:t>
            </a:r>
          </a:p>
          <a:p>
            <a:pPr algn="ctr"/>
            <a:r>
              <a:rPr lang="ru-RU" sz="24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2025-2026 учебном году</a:t>
            </a:r>
            <a:endParaRPr lang="ru-RU" sz="24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449" y="187934"/>
            <a:ext cx="921472" cy="113064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8804" y="202348"/>
            <a:ext cx="1273258" cy="111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46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" y="352249"/>
            <a:ext cx="8004176" cy="8788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9299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РЕЗУЛЬТАТЫ ШЭ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ОКТЯБРЬСКОМ РАЙОНЕ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2025-2026 УЧЕБНОМ ГОДУ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4776921"/>
              </p:ext>
            </p:extLst>
          </p:nvPr>
        </p:nvGraphicFramePr>
        <p:xfrm>
          <a:off x="382589" y="1943744"/>
          <a:ext cx="7467600" cy="406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274976" y="2570427"/>
            <a:ext cx="3545349" cy="2963107"/>
          </a:xfrm>
          <a:prstGeom prst="roundRect">
            <a:avLst>
              <a:gd name="adj" fmla="val 167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430760" y="2832103"/>
            <a:ext cx="3285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1246</a:t>
            </a:r>
            <a:r>
              <a:rPr lang="ru-RU" dirty="0" smtClean="0">
                <a:solidFill>
                  <a:srgbClr val="1B3281"/>
                </a:solidFill>
              </a:rPr>
              <a:t> участника ШЭ </a:t>
            </a:r>
            <a:r>
              <a:rPr lang="ru-RU" dirty="0" err="1" smtClean="0">
                <a:solidFill>
                  <a:srgbClr val="1B3281"/>
                </a:solidFill>
              </a:rPr>
              <a:t>ВсОШ</a:t>
            </a:r>
            <a:endParaRPr lang="ru-RU" dirty="0" smtClean="0">
              <a:solidFill>
                <a:srgbClr val="1B3281"/>
              </a:solidFill>
            </a:endParaRP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3036</a:t>
            </a:r>
            <a:r>
              <a:rPr lang="ru-RU" dirty="0" smtClean="0">
                <a:solidFill>
                  <a:srgbClr val="1B3281"/>
                </a:solidFill>
              </a:rPr>
              <a:t> заявок на участие </a:t>
            </a: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в ШЭ </a:t>
            </a:r>
            <a:r>
              <a:rPr lang="ru-RU" dirty="0" err="1" smtClean="0">
                <a:solidFill>
                  <a:srgbClr val="1B3281"/>
                </a:solidFill>
              </a:rPr>
              <a:t>ВсОШ</a:t>
            </a:r>
            <a:endParaRPr lang="ru-RU" dirty="0" smtClean="0">
              <a:solidFill>
                <a:srgbClr val="1B3281"/>
              </a:solidFill>
            </a:endParaRP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4-11</a:t>
            </a:r>
            <a:r>
              <a:rPr lang="ru-RU" dirty="0" smtClean="0">
                <a:solidFill>
                  <a:srgbClr val="1B3281"/>
                </a:solidFill>
              </a:rPr>
              <a:t> классы</a:t>
            </a: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17</a:t>
            </a:r>
            <a:r>
              <a:rPr lang="ru-RU" dirty="0" smtClean="0">
                <a:solidFill>
                  <a:srgbClr val="1B3281"/>
                </a:solidFill>
              </a:rPr>
              <a:t>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83787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" y="352249"/>
            <a:ext cx="8004176" cy="8788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9299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РЕЗУЛЬТАТЫ </a:t>
            </a:r>
            <a:r>
              <a:rPr lang="ru-RU" b="1" dirty="0">
                <a:solidFill>
                  <a:schemeClr val="bg1"/>
                </a:solidFill>
              </a:rPr>
              <a:t>М</a:t>
            </a:r>
            <a:r>
              <a:rPr lang="ru-RU" b="1" dirty="0" smtClean="0">
                <a:solidFill>
                  <a:schemeClr val="bg1"/>
                </a:solidFill>
              </a:rPr>
              <a:t>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ОКТЯБРЬСКОМ РАЙОНЕ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2025-2026 УЧЕБНОМ ГОДУ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007185735"/>
              </p:ext>
            </p:extLst>
          </p:nvPr>
        </p:nvGraphicFramePr>
        <p:xfrm>
          <a:off x="382589" y="1943744"/>
          <a:ext cx="7467600" cy="406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274976" y="2570427"/>
            <a:ext cx="3545349" cy="3119516"/>
          </a:xfrm>
          <a:prstGeom prst="roundRect">
            <a:avLst>
              <a:gd name="adj" fmla="val 167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430760" y="2832103"/>
            <a:ext cx="3285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333</a:t>
            </a:r>
            <a:r>
              <a:rPr lang="ru-RU" dirty="0" smtClean="0">
                <a:solidFill>
                  <a:srgbClr val="1B3281"/>
                </a:solidFill>
              </a:rPr>
              <a:t> </a:t>
            </a:r>
            <a:r>
              <a:rPr lang="ru-RU" dirty="0">
                <a:solidFill>
                  <a:srgbClr val="1B3281"/>
                </a:solidFill>
              </a:rPr>
              <a:t>участников МЭ </a:t>
            </a:r>
            <a:r>
              <a:rPr lang="ru-RU" dirty="0" err="1">
                <a:solidFill>
                  <a:srgbClr val="1B3281"/>
                </a:solidFill>
              </a:rPr>
              <a:t>ВсОШ</a:t>
            </a:r>
            <a:endParaRPr lang="ru-RU" dirty="0">
              <a:solidFill>
                <a:srgbClr val="1B3281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549</a:t>
            </a:r>
            <a:r>
              <a:rPr lang="ru-RU" dirty="0" smtClean="0">
                <a:solidFill>
                  <a:srgbClr val="1B3281"/>
                </a:solidFill>
              </a:rPr>
              <a:t> заявок на участие </a:t>
            </a: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в </a:t>
            </a:r>
            <a:r>
              <a:rPr lang="ru-RU" dirty="0">
                <a:solidFill>
                  <a:srgbClr val="1B3281"/>
                </a:solidFill>
              </a:rPr>
              <a:t>М</a:t>
            </a:r>
            <a:r>
              <a:rPr lang="ru-RU" dirty="0" smtClean="0">
                <a:solidFill>
                  <a:srgbClr val="1B3281"/>
                </a:solidFill>
              </a:rPr>
              <a:t>Э </a:t>
            </a:r>
            <a:r>
              <a:rPr lang="ru-RU" dirty="0" err="1" smtClean="0">
                <a:solidFill>
                  <a:srgbClr val="1B3281"/>
                </a:solidFill>
              </a:rPr>
              <a:t>ВсОШ</a:t>
            </a:r>
            <a:endParaRPr lang="ru-RU" dirty="0" smtClean="0">
              <a:solidFill>
                <a:srgbClr val="1B3281"/>
              </a:solidFill>
            </a:endParaRP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7-11</a:t>
            </a:r>
            <a:r>
              <a:rPr lang="ru-RU" dirty="0" smtClean="0">
                <a:solidFill>
                  <a:srgbClr val="1B3281"/>
                </a:solidFill>
              </a:rPr>
              <a:t> классы</a:t>
            </a: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16</a:t>
            </a:r>
            <a:r>
              <a:rPr lang="ru-RU" dirty="0" smtClean="0">
                <a:solidFill>
                  <a:srgbClr val="1B3281"/>
                </a:solidFill>
              </a:rPr>
              <a:t>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215816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88842" y="156754"/>
            <a:ext cx="11820277" cy="6531429"/>
          </a:xfrm>
          <a:prstGeom prst="rect">
            <a:avLst/>
          </a:prstGeom>
          <a:noFill/>
          <a:ln w="38100">
            <a:solidFill>
              <a:srgbClr val="1B3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953897" y="609600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9065623" y="862147"/>
            <a:ext cx="3683726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9953897" y="1105985"/>
            <a:ext cx="2368732" cy="0"/>
          </a:xfrm>
          <a:prstGeom prst="line">
            <a:avLst/>
          </a:prstGeom>
          <a:ln w="38100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Шестиугольник 13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4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8841" y="409188"/>
            <a:ext cx="8563271" cy="78139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5753" y="446726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ПООЩРЕНИЕ ПОБЕДИТЕЛЕЙ И ПРИЗЁРОВ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МЭ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В 2025-2026 УЧЕБНОМ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8355" y="5345600"/>
            <a:ext cx="4958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disk.yandex.ru/d/DyGbdzv8Avlc2Q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 descr="http://qrcoder.ru/code/?https%3A%2F%2Fdisk.yandex.ru%2Fd%2FDyGbdzv8Avlc2Q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081" y="2260708"/>
            <a:ext cx="2576227" cy="25762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40270" t="13094" r="28649" b="8708"/>
          <a:stretch/>
        </p:blipFill>
        <p:spPr>
          <a:xfrm>
            <a:off x="8752112" y="1567541"/>
            <a:ext cx="2222766" cy="31456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/>
          <a:srcRect l="39908" t="8504" r="24822" b="3929"/>
          <a:stretch/>
        </p:blipFill>
        <p:spPr>
          <a:xfrm>
            <a:off x="7939386" y="2199903"/>
            <a:ext cx="2252474" cy="31456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/>
          <a:srcRect l="39729" t="8048" r="24933" b="3904"/>
          <a:stretch/>
        </p:blipFill>
        <p:spPr>
          <a:xfrm>
            <a:off x="7136208" y="2871194"/>
            <a:ext cx="2244473" cy="314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" y="352249"/>
            <a:ext cx="8004176" cy="8788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9299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РЕЗУЛЬТАТЫ </a:t>
            </a:r>
            <a:r>
              <a:rPr lang="ru-RU" b="1" dirty="0">
                <a:solidFill>
                  <a:schemeClr val="bg1"/>
                </a:solidFill>
              </a:rPr>
              <a:t>Р</a:t>
            </a:r>
            <a:r>
              <a:rPr lang="ru-RU" b="1" dirty="0" smtClean="0">
                <a:solidFill>
                  <a:schemeClr val="bg1"/>
                </a:solidFill>
              </a:rPr>
              <a:t>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ОКТЯБРЬСКОМ РАЙОНЕ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2025-2026 УЧЕБНОМ ГОДУ</a:t>
            </a: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854963241"/>
              </p:ext>
            </p:extLst>
          </p:nvPr>
        </p:nvGraphicFramePr>
        <p:xfrm>
          <a:off x="382589" y="1943744"/>
          <a:ext cx="7467600" cy="40641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8274976" y="2570427"/>
            <a:ext cx="3545349" cy="2676487"/>
          </a:xfrm>
          <a:prstGeom prst="roundRect">
            <a:avLst>
              <a:gd name="adj" fmla="val 16786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430760" y="2582865"/>
            <a:ext cx="32099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75</a:t>
            </a:r>
            <a:r>
              <a:rPr lang="ru-RU" b="1" dirty="0" smtClean="0">
                <a:solidFill>
                  <a:srgbClr val="1B3281"/>
                </a:solidFill>
              </a:rPr>
              <a:t> </a:t>
            </a:r>
            <a:r>
              <a:rPr lang="ru-RU" dirty="0" smtClean="0">
                <a:solidFill>
                  <a:srgbClr val="1B3281"/>
                </a:solidFill>
              </a:rPr>
              <a:t>заявок на участие </a:t>
            </a: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в РЭ </a:t>
            </a:r>
            <a:r>
              <a:rPr lang="ru-RU" dirty="0" err="1" smtClean="0">
                <a:solidFill>
                  <a:srgbClr val="1B3281"/>
                </a:solidFill>
              </a:rPr>
              <a:t>ВсОШ</a:t>
            </a:r>
            <a:r>
              <a:rPr lang="ru-RU" dirty="0" smtClean="0">
                <a:solidFill>
                  <a:srgbClr val="1B3281"/>
                </a:solidFill>
              </a:rPr>
              <a:t> </a:t>
            </a:r>
          </a:p>
          <a:p>
            <a:pPr algn="ctr"/>
            <a:endParaRPr lang="ru-RU" dirty="0">
              <a:solidFill>
                <a:srgbClr val="1B3281"/>
              </a:solidFill>
            </a:endParaRP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Факт: </a:t>
            </a:r>
            <a:r>
              <a:rPr lang="ru-RU" dirty="0" smtClean="0">
                <a:solidFill>
                  <a:srgbClr val="1B3281"/>
                </a:solidFill>
              </a:rPr>
              <a:t>57 </a:t>
            </a:r>
            <a:endParaRPr lang="ru-RU" dirty="0" smtClean="0">
              <a:solidFill>
                <a:srgbClr val="1B3281"/>
              </a:solidFill>
            </a:endParaRP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9-11</a:t>
            </a:r>
            <a:r>
              <a:rPr lang="ru-RU" dirty="0" smtClean="0">
                <a:solidFill>
                  <a:srgbClr val="1B3281"/>
                </a:solidFill>
              </a:rPr>
              <a:t> классы</a:t>
            </a:r>
          </a:p>
          <a:p>
            <a:pPr algn="ctr"/>
            <a:endParaRPr lang="ru-RU" dirty="0" smtClean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1B3281"/>
                </a:solidFill>
              </a:rPr>
              <a:t>11</a:t>
            </a:r>
            <a:r>
              <a:rPr lang="ru-RU" dirty="0" smtClean="0">
                <a:solidFill>
                  <a:srgbClr val="1B3281"/>
                </a:solidFill>
              </a:rPr>
              <a:t> общеобразовательных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117604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8430760" y="6199228"/>
            <a:ext cx="4279893" cy="0"/>
          </a:xfrm>
          <a:prstGeom prst="line">
            <a:avLst/>
          </a:prstGeom>
          <a:ln w="53975" cap="rnd">
            <a:solidFill>
              <a:srgbClr val="1B328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199390" y="6453267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9025397" y="5944585"/>
            <a:ext cx="4279893" cy="0"/>
          </a:xfrm>
          <a:prstGeom prst="line">
            <a:avLst/>
          </a:prstGeom>
          <a:ln w="53975" cap="rnd">
            <a:solidFill>
              <a:srgbClr val="0072BC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10469631" y="-773519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Шестиугольник 21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6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" y="352249"/>
            <a:ext cx="8004176" cy="87887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499299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ОСНОВНЫЕ РЕЗУЛЬТАТЫ </a:t>
            </a:r>
            <a:r>
              <a:rPr lang="ru-RU" b="1" dirty="0">
                <a:solidFill>
                  <a:schemeClr val="bg1"/>
                </a:solidFill>
              </a:rPr>
              <a:t>Р</a:t>
            </a:r>
            <a:r>
              <a:rPr lang="ru-RU" b="1" dirty="0" smtClean="0">
                <a:solidFill>
                  <a:schemeClr val="bg1"/>
                </a:solidFill>
              </a:rPr>
              <a:t>Э </a:t>
            </a:r>
            <a:r>
              <a:rPr lang="ru-RU" b="1" dirty="0" err="1" smtClean="0">
                <a:solidFill>
                  <a:schemeClr val="bg1"/>
                </a:solidFill>
              </a:rPr>
              <a:t>ВсОШ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В ОКТЯБРЬСКОМ РАЙОНЕ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2025-2026 УЧЕБНОМ ГОДУ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4" t="18935" r="39203" b="25408"/>
          <a:stretch/>
        </p:blipFill>
        <p:spPr>
          <a:xfrm>
            <a:off x="823750" y="1965148"/>
            <a:ext cx="2080471" cy="2842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35" t="17695" r="29726" b="19965"/>
          <a:stretch/>
        </p:blipFill>
        <p:spPr>
          <a:xfrm>
            <a:off x="4501936" y="1939072"/>
            <a:ext cx="2198286" cy="289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1" t="14311" r="24394" b="21590"/>
          <a:stretch/>
        </p:blipFill>
        <p:spPr>
          <a:xfrm>
            <a:off x="8297937" y="1887056"/>
            <a:ext cx="2171694" cy="2894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Прямоугольник 16"/>
          <p:cNvSpPr/>
          <p:nvPr/>
        </p:nvSpPr>
        <p:spPr>
          <a:xfrm>
            <a:off x="577947" y="4938938"/>
            <a:ext cx="25720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Карсканова</a:t>
            </a:r>
            <a:r>
              <a:rPr lang="ru-RU" sz="1400" b="1" dirty="0" smtClean="0"/>
              <a:t> Анна,</a:t>
            </a:r>
          </a:p>
          <a:p>
            <a:pPr algn="ctr"/>
            <a:r>
              <a:rPr lang="ru-RU" sz="1400" dirty="0" smtClean="0"/>
              <a:t>призёр олимпиады</a:t>
            </a:r>
          </a:p>
          <a:p>
            <a:pPr algn="ctr"/>
            <a:r>
              <a:rPr lang="ru-RU" sz="1400" dirty="0" smtClean="0"/>
              <a:t>по английскому языку</a:t>
            </a:r>
            <a:endParaRPr lang="ru-RU" sz="1400" dirty="0" smtClean="0"/>
          </a:p>
          <a:p>
            <a:endParaRPr lang="ru-RU" sz="1600" b="1" dirty="0" smtClean="0"/>
          </a:p>
          <a:p>
            <a:endParaRPr lang="ru-RU" sz="1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315041" y="4938938"/>
            <a:ext cx="25720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Курицын Виктор,</a:t>
            </a:r>
          </a:p>
          <a:p>
            <a:pPr algn="ctr"/>
            <a:r>
              <a:rPr lang="ru-RU" sz="1400" dirty="0" smtClean="0"/>
              <a:t>призёр олимпиады</a:t>
            </a:r>
          </a:p>
          <a:p>
            <a:pPr algn="ctr"/>
            <a:r>
              <a:rPr lang="ru-RU" sz="1400" dirty="0" smtClean="0"/>
              <a:t>по литературе</a:t>
            </a:r>
            <a:endParaRPr lang="ru-RU" sz="1400" dirty="0" smtClean="0"/>
          </a:p>
          <a:p>
            <a:endParaRPr lang="ru-RU" sz="1600" b="1" dirty="0" smtClean="0"/>
          </a:p>
          <a:p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8097746" y="4912451"/>
            <a:ext cx="257207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/>
              <a:t>Широухов</a:t>
            </a:r>
            <a:r>
              <a:rPr lang="ru-RU" sz="1400" b="1" dirty="0" smtClean="0"/>
              <a:t> Федор,</a:t>
            </a:r>
          </a:p>
          <a:p>
            <a:pPr algn="ctr"/>
            <a:r>
              <a:rPr lang="ru-RU" sz="1400" dirty="0" smtClean="0"/>
              <a:t>призёр олимпиады</a:t>
            </a:r>
          </a:p>
          <a:p>
            <a:pPr algn="ctr"/>
            <a:r>
              <a:rPr lang="ru-RU" sz="1400" dirty="0" smtClean="0"/>
              <a:t>по географии</a:t>
            </a:r>
            <a:endParaRPr lang="ru-RU" sz="1400" dirty="0" smtClean="0"/>
          </a:p>
          <a:p>
            <a:endParaRPr lang="ru-RU" sz="1600" b="1" dirty="0" smtClean="0"/>
          </a:p>
          <a:p>
            <a:endParaRPr lang="ru-RU" sz="16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8292" y="1614634"/>
            <a:ext cx="353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B3281"/>
                </a:solidFill>
              </a:rPr>
              <a:t>МБОУ «Нижненарыкарская СОШ»</a:t>
            </a:r>
            <a:endParaRPr lang="ru-RU" sz="1600" dirty="0">
              <a:solidFill>
                <a:srgbClr val="1B328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835386" y="1415852"/>
            <a:ext cx="35313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B3281"/>
                </a:solidFill>
              </a:rPr>
              <a:t>МБОУ «Октябрьская СОШ</a:t>
            </a:r>
          </a:p>
          <a:p>
            <a:pPr algn="ctr"/>
            <a:r>
              <a:rPr lang="ru-RU" sz="1400" b="1" dirty="0" smtClean="0">
                <a:solidFill>
                  <a:srgbClr val="1B3281"/>
                </a:solidFill>
              </a:rPr>
              <a:t>им. Н.В. Архангельского»</a:t>
            </a:r>
            <a:endParaRPr lang="ru-RU" sz="1600" dirty="0">
              <a:solidFill>
                <a:srgbClr val="1B328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618091" y="1544294"/>
            <a:ext cx="353138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1B3281"/>
                </a:solidFill>
              </a:rPr>
              <a:t>МБОУ «Унъюганская СОШ №1»</a:t>
            </a:r>
            <a:endParaRPr lang="ru-RU" sz="1600" dirty="0">
              <a:solidFill>
                <a:srgbClr val="1B32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4333602" y="4777203"/>
            <a:ext cx="43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2750" hangingPunct="0"/>
            <a:r>
              <a:rPr lang="ru-RU" sz="2200" kern="0" dirty="0">
                <a:solidFill>
                  <a:srgbClr val="FFFFFF"/>
                </a:solidFill>
                <a:latin typeface="Exo 2 Semi Bold" panose="00000700000000000000" pitchFamily="2" charset="-52"/>
                <a:sym typeface="Helvetica Light"/>
              </a:rPr>
              <a:t>%</a:t>
            </a:r>
            <a:endParaRPr lang="ru-RU" sz="10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" y="174072"/>
            <a:ext cx="8004176" cy="70029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0305721" y="-1453043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148831" y="-2294321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301" y="201054"/>
            <a:ext cx="77755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РЕЗУЛЬТАТЫ РЕГИОНАЛЬНОЙ ОЛИМПИАДЫ ПО МАНСИЙСКОМУ ЯЗЫКУ И ЛИТЕРАТУРЕ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221" y="1899578"/>
            <a:ext cx="3196235" cy="2785291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823750" y="4684869"/>
            <a:ext cx="400686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МБОУ «НИЖНЕНАРЫКАРСКАЯ СОШ»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532208"/>
              </p:ext>
            </p:extLst>
          </p:nvPr>
        </p:nvGraphicFramePr>
        <p:xfrm>
          <a:off x="5313481" y="2348197"/>
          <a:ext cx="6053974" cy="3966672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26987">
                  <a:extLst>
                    <a:ext uri="{9D8B030D-6E8A-4147-A177-3AD203B41FA5}">
                      <a16:colId xmlns:a16="http://schemas.microsoft.com/office/drawing/2014/main" xmlns="" val="460664197"/>
                    </a:ext>
                  </a:extLst>
                </a:gridCol>
                <a:gridCol w="3026987">
                  <a:extLst>
                    <a:ext uri="{9D8B030D-6E8A-4147-A177-3AD203B41FA5}">
                      <a16:colId xmlns:a16="http://schemas.microsoft.com/office/drawing/2014/main" xmlns="" val="2446453876"/>
                    </a:ext>
                  </a:extLst>
                </a:gridCol>
              </a:tblGrid>
              <a:tr h="371552">
                <a:tc gridSpan="2"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ШКОЛЬНЫЙ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</a:rPr>
                        <a:t> ЭТАП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7254493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победителей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и призёров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3743961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52507156"/>
                  </a:ext>
                </a:extLst>
              </a:tr>
              <a:tr h="371552">
                <a:tc grid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МУНИЦИПАЛЬНЫЙ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ЭТАП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1060858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победителей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и призёров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56659116"/>
                  </a:ext>
                </a:extLst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11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4785443"/>
                  </a:ext>
                </a:extLst>
              </a:tr>
              <a:tr h="371552">
                <a:tc gridSpan="2">
                  <a:txBody>
                    <a:bodyPr/>
                    <a:lstStyle/>
                    <a:p>
                      <a:pPr marL="0" marR="0" lvl="0" indent="0" algn="ctr" defTabSz="4127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РЕГИОНАЛЬНЫЙ</a:t>
                      </a:r>
                      <a:r>
                        <a:rPr lang="ru-RU" sz="1600" b="1" baseline="0" dirty="0" smtClean="0">
                          <a:solidFill>
                            <a:schemeClr val="bg1"/>
                          </a:solidFill>
                        </a:rPr>
                        <a:t> ЭТАП</a:t>
                      </a:r>
                      <a:endParaRPr lang="ru-RU" sz="16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участников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Количество победителей </a:t>
                      </a:r>
                    </a:p>
                    <a:p>
                      <a:r>
                        <a:rPr lang="ru-RU" sz="1600" dirty="0" smtClean="0">
                          <a:solidFill>
                            <a:schemeClr val="bg1"/>
                          </a:solidFill>
                        </a:rPr>
                        <a:t>и призёров</a:t>
                      </a:r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1552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sz="16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4739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4333602" y="4777203"/>
            <a:ext cx="43954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12750" hangingPunct="0"/>
            <a:r>
              <a:rPr lang="ru-RU" sz="2200" kern="0" dirty="0">
                <a:solidFill>
                  <a:srgbClr val="FFFFFF"/>
                </a:solidFill>
                <a:latin typeface="Exo 2 Semi Bold" panose="00000700000000000000" pitchFamily="2" charset="-52"/>
                <a:sym typeface="Helvetica Light"/>
              </a:rPr>
              <a:t>%</a:t>
            </a:r>
            <a:endParaRPr lang="ru-RU" sz="1000" kern="0" dirty="0">
              <a:solidFill>
                <a:srgbClr val="FFFFFF"/>
              </a:solidFill>
              <a:latin typeface="Helvetica Light"/>
              <a:sym typeface="Helvetica Light"/>
            </a:endParaRPr>
          </a:p>
        </p:txBody>
      </p:sp>
      <p:sp>
        <p:nvSpPr>
          <p:cNvPr id="28" name="Шестиугольник 27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1B328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8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" y="174072"/>
            <a:ext cx="8004176" cy="700297"/>
          </a:xfrm>
          <a:prstGeom prst="rect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10305721" y="-1453043"/>
            <a:ext cx="2327412" cy="2327412"/>
          </a:xfrm>
          <a:prstGeom prst="ellipse">
            <a:avLst/>
          </a:prstGeom>
          <a:noFill/>
          <a:ln w="38100" cap="flat">
            <a:solidFill>
              <a:srgbClr val="1B3281"/>
            </a:solidFill>
            <a:prstDash val="sysDot"/>
            <a:round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sym typeface="Helvetica Light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148831" y="-2294321"/>
            <a:ext cx="2847703" cy="2847703"/>
          </a:xfrm>
          <a:prstGeom prst="ellipse">
            <a:avLst/>
          </a:prstGeom>
          <a:solidFill>
            <a:srgbClr val="1B32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14301" y="201054"/>
            <a:ext cx="7775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smtClean="0"/>
              <a:t>ОЛИМПИАДА ПО ОСНОВАМ ПРАВОСЛАВНОЙ КУЛЬТУРЫ</a:t>
            </a:r>
            <a:endParaRPr lang="ru-RU" b="1" dirty="0" smtClean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813656" y="1394660"/>
            <a:ext cx="3545349" cy="4913258"/>
          </a:xfrm>
          <a:prstGeom prst="roundRect">
            <a:avLst>
              <a:gd name="adj" fmla="val 1678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7943797" y="2345768"/>
            <a:ext cx="32850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1B3281"/>
                </a:solidFill>
              </a:rPr>
              <a:t>4-11</a:t>
            </a:r>
            <a:r>
              <a:rPr lang="ru-RU" dirty="0">
                <a:solidFill>
                  <a:srgbClr val="1B3281"/>
                </a:solidFill>
              </a:rPr>
              <a:t> классы</a:t>
            </a: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230</a:t>
            </a:r>
            <a:r>
              <a:rPr lang="ru-RU" dirty="0" smtClean="0">
                <a:solidFill>
                  <a:srgbClr val="1B3281"/>
                </a:solidFill>
              </a:rPr>
              <a:t> участников ШЭ</a:t>
            </a: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58 победителей</a:t>
            </a:r>
          </a:p>
          <a:p>
            <a:pPr algn="ctr"/>
            <a:endParaRPr lang="ru-RU" dirty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83</a:t>
            </a:r>
            <a:r>
              <a:rPr lang="ru-RU" dirty="0" smtClean="0">
                <a:solidFill>
                  <a:srgbClr val="1B3281"/>
                </a:solidFill>
              </a:rPr>
              <a:t> участника МЭ</a:t>
            </a:r>
            <a:endParaRPr lang="ru-RU" dirty="0">
              <a:solidFill>
                <a:srgbClr val="1B3281"/>
              </a:solidFill>
            </a:endParaRP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17 победителей</a:t>
            </a:r>
          </a:p>
          <a:p>
            <a:pPr algn="ctr"/>
            <a:endParaRPr lang="ru-RU" dirty="0">
              <a:solidFill>
                <a:srgbClr val="1B328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27</a:t>
            </a:r>
            <a:r>
              <a:rPr lang="ru-RU" dirty="0" smtClean="0">
                <a:solidFill>
                  <a:srgbClr val="1B3281"/>
                </a:solidFill>
              </a:rPr>
              <a:t> участников РЭ</a:t>
            </a:r>
            <a:endParaRPr lang="ru-RU" dirty="0">
              <a:solidFill>
                <a:srgbClr val="1B3281"/>
              </a:solidFill>
            </a:endParaRPr>
          </a:p>
          <a:p>
            <a:pPr algn="ctr"/>
            <a:r>
              <a:rPr lang="ru-RU" dirty="0" smtClean="0">
                <a:solidFill>
                  <a:srgbClr val="1B3281"/>
                </a:solidFill>
              </a:rPr>
              <a:t>1 призер </a:t>
            </a:r>
            <a:r>
              <a:rPr lang="en-US" dirty="0" smtClean="0">
                <a:solidFill>
                  <a:srgbClr val="1B3281"/>
                </a:solidFill>
              </a:rPr>
              <a:t>III</a:t>
            </a:r>
            <a:r>
              <a:rPr lang="ru-RU" dirty="0" smtClean="0">
                <a:solidFill>
                  <a:srgbClr val="1B3281"/>
                </a:solidFill>
              </a:rPr>
              <a:t> степени</a:t>
            </a:r>
            <a:endParaRPr lang="ru-RU" dirty="0">
              <a:solidFill>
                <a:srgbClr val="1B328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02" t="33993" r="12202" b="1"/>
          <a:stretch/>
        </p:blipFill>
        <p:spPr>
          <a:xfrm>
            <a:off x="1211088" y="1422248"/>
            <a:ext cx="3204519" cy="3730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Прямоугольник 15"/>
          <p:cNvSpPr/>
          <p:nvPr/>
        </p:nvSpPr>
        <p:spPr>
          <a:xfrm>
            <a:off x="1136148" y="5443214"/>
            <a:ext cx="66775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 smtClean="0">
                <a:solidFill>
                  <a:schemeClr val="bg1"/>
                </a:solidFill>
              </a:rPr>
              <a:t>Кетов</a:t>
            </a:r>
            <a:r>
              <a:rPr lang="ru-RU" sz="1600" b="1" dirty="0" smtClean="0">
                <a:solidFill>
                  <a:schemeClr val="bg1"/>
                </a:solidFill>
              </a:rPr>
              <a:t> Матвей, обучающийся МБОУ «Нижненарыкарская СОШ»,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b="1" dirty="0" smtClean="0">
                <a:solidFill>
                  <a:schemeClr val="bg1"/>
                </a:solidFill>
              </a:rPr>
              <a:t>призер регионального тура олимпиады по </a:t>
            </a:r>
            <a:r>
              <a:rPr lang="ru-RU" sz="1600" b="1" dirty="0" smtClean="0">
                <a:solidFill>
                  <a:schemeClr val="bg1"/>
                </a:solidFill>
              </a:rPr>
              <a:t>ОПК, участник финала олимпиады</a:t>
            </a:r>
            <a:endParaRPr lang="ru-RU" sz="1600" b="1" dirty="0" smtClean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066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20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930" y="2277455"/>
            <a:ext cx="2228850" cy="2228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603" y="2277455"/>
            <a:ext cx="222885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2043476" y="5172178"/>
            <a:ext cx="8004175" cy="3365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Управление образования администрации</a:t>
            </a:r>
            <a:r>
              <a:rPr kumimoji="0" lang="ru-RU" sz="20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+mn-ea"/>
                <a:cs typeface="+mn-cs"/>
                <a:sym typeface="Helvetica Neue"/>
              </a:rPr>
              <a:t> Октябрьского района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16" name="Шестиугольник 15"/>
          <p:cNvSpPr/>
          <p:nvPr/>
        </p:nvSpPr>
        <p:spPr>
          <a:xfrm rot="16200000">
            <a:off x="-131797" y="6377095"/>
            <a:ext cx="1911095" cy="1647496"/>
          </a:xfrm>
          <a:prstGeom prst="hexagon">
            <a:avLst>
              <a:gd name="adj" fmla="val 35345"/>
              <a:gd name="vf" fmla="val 115470"/>
            </a:avLst>
          </a:prstGeom>
          <a:solidFill>
            <a:srgbClr val="0070C0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2188" y="6297446"/>
            <a:ext cx="13580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9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623800" y="-1303409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0611803" y="-595682"/>
            <a:ext cx="2847703" cy="2847703"/>
          </a:xfrm>
          <a:prstGeom prst="ellipse">
            <a:avLst/>
          </a:prstGeom>
          <a:noFill/>
          <a:ln w="50800" cap="rnd">
            <a:solidFill>
              <a:srgbClr val="0072B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Многоугольник"/>
          <p:cNvSpPr/>
          <p:nvPr/>
        </p:nvSpPr>
        <p:spPr>
          <a:xfrm>
            <a:off x="1739313" y="1251255"/>
            <a:ext cx="1386761" cy="129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1B328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4" name="Многоугольник"/>
          <p:cNvSpPr/>
          <p:nvPr/>
        </p:nvSpPr>
        <p:spPr>
          <a:xfrm>
            <a:off x="5892715" y="1235368"/>
            <a:ext cx="1386761" cy="1294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5400"/>
                </a:lnTo>
                <a:lnTo>
                  <a:pt x="21600" y="16200"/>
                </a:lnTo>
                <a:lnTo>
                  <a:pt x="10800" y="21600"/>
                </a:lnTo>
                <a:lnTo>
                  <a:pt x="0" y="162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FF"/>
          </a:solidFill>
          <a:ln w="76200">
            <a:solidFill>
              <a:srgbClr val="1B3281"/>
            </a:solidFill>
            <a:miter lim="400000"/>
          </a:ln>
        </p:spPr>
        <p:txBody>
          <a:bodyPr lIns="25400" tIns="25400" rIns="25400" bIns="25400" anchor="ctr"/>
          <a:lstStyle/>
          <a:p>
            <a:pPr algn="ctr" defTabSz="412750" hangingPunct="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0" y="168502"/>
            <a:ext cx="8004176" cy="4549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23367" y="211333"/>
            <a:ext cx="50124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srgbClr val="1B3281"/>
                </a:solidFill>
                <a:latin typeface="Arial (Основной текст)"/>
              </a:rPr>
              <a:t>ИНФОРМАЦИОННАЯ ОТКРЫТОСТЬ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1B3281"/>
              </a:solidFill>
              <a:effectLst/>
              <a:uLnTx/>
              <a:uFillTx/>
              <a:latin typeface="Arial (Основной текст)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01030" y="4569414"/>
            <a:ext cx="2766649" cy="3365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>
              <a:lnSpc>
                <a:spcPct val="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  <a:sym typeface="Helvetica Neue"/>
              </a:rPr>
              <a:t>https://oktedu.ru/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613629" y="4569414"/>
            <a:ext cx="4418797" cy="3365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2438338" hangingPunct="0">
              <a:lnSpc>
                <a:spcPct val="0"/>
              </a:lnSpc>
              <a:spcBef>
                <a:spcPts val="1800"/>
              </a:spcBef>
            </a:pPr>
            <a:r>
              <a:rPr lang="en-US" sz="2000" dirty="0">
                <a:solidFill>
                  <a:schemeClr val="bg1"/>
                </a:solidFill>
                <a:sym typeface="Helvetica Neue"/>
              </a:rPr>
              <a:t>https://vk.com/public219826172</a:t>
            </a:r>
            <a:endParaRPr kumimoji="0" lang="ru-RU" sz="20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80" y="1471809"/>
            <a:ext cx="855225" cy="749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82" y="1437136"/>
            <a:ext cx="855225" cy="74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5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2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1_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9752</TotalTime>
  <Words>301</Words>
  <Application>Microsoft Office PowerPoint</Application>
  <PresentationFormat>Широкоэкранный</PresentationFormat>
  <Paragraphs>107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Arial</vt:lpstr>
      <vt:lpstr>Arial (Основной текст)</vt:lpstr>
      <vt:lpstr>Calibri</vt:lpstr>
      <vt:lpstr>Calibri Light</vt:lpstr>
      <vt:lpstr>Exo 2 Semi Bold</vt:lpstr>
      <vt:lpstr>Helvetica</vt:lpstr>
      <vt:lpstr>Helvetica Light</vt:lpstr>
      <vt:lpstr>Helvetica Neue</vt:lpstr>
      <vt:lpstr>Helvetica Neue Light</vt:lpstr>
      <vt:lpstr>Helvetica Neue Medium</vt:lpstr>
      <vt:lpstr>Roboto Medium</vt:lpstr>
      <vt:lpstr>Trebuchet MS</vt:lpstr>
      <vt:lpstr>Wingdings</vt:lpstr>
      <vt:lpstr>Тема Office</vt:lpstr>
      <vt:lpstr>22_BasicWhite</vt:lpstr>
      <vt:lpstr>1_Black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414</cp:revision>
  <cp:lastPrinted>2026-02-25T08:06:31Z</cp:lastPrinted>
  <dcterms:created xsi:type="dcterms:W3CDTF">2021-09-20T09:17:18Z</dcterms:created>
  <dcterms:modified xsi:type="dcterms:W3CDTF">2026-03-28T06:29:25Z</dcterms:modified>
</cp:coreProperties>
</file>